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5" r:id="rId2"/>
    <p:sldId id="258" r:id="rId3"/>
    <p:sldId id="260" r:id="rId4"/>
    <p:sldId id="279" r:id="rId5"/>
    <p:sldId id="283" r:id="rId6"/>
  </p:sldIdLst>
  <p:sldSz cx="9144000" cy="5715000" type="screen16x1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528" y="-9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D:\Documents\ANALIZA\2018K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nuela\Documents\Inventura\INVENTURA%20KOM-ILOK\2018\izvje&#353;&#263;e%202018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nuela\Documents\Inventura\INVENTURA%20KOM-ILOK\2018\izvje&#353;&#263;e%20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otX val="35"/>
      <c:rotY val="7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458417038046201"/>
          <c:y val="4.7467191601049882E-2"/>
          <c:w val="0.79199314874373083"/>
          <c:h val="0.93568707137414275"/>
        </c:manualLayout>
      </c:layout>
      <c:pie3DChart>
        <c:varyColors val="1"/>
        <c:dLbls>
          <c:showPercent val="1"/>
        </c:dLbls>
      </c:pie3DChart>
      <c:spPr>
        <a:noFill/>
        <a:ln>
          <a:noFill/>
        </a:ln>
        <a:effectLst/>
      </c:spPr>
    </c:plotArea>
    <c:plotVisOnly val="1"/>
    <c:dispBlanksAs val="zero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sr-Latn-C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plotArea>
      <c:layout/>
      <c:pieChart>
        <c:varyColors val="1"/>
        <c:dLbls>
          <c:showVal val="1"/>
          <c:showCatName val="1"/>
        </c:dLbls>
        <c:firstSliceAng val="0"/>
      </c:pieChart>
    </c:plotArea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plotArea>
      <c:layout/>
      <c:pieChart>
        <c:varyColors val="1"/>
        <c:ser>
          <c:idx val="0"/>
          <c:order val="0"/>
          <c:dLbls>
            <c:showVal val="1"/>
            <c:showCatName val="1"/>
            <c:showLeaderLines val="1"/>
          </c:dLbls>
          <c:cat>
            <c:strRef>
              <c:f>'tablica (2)'!$B$4:$B$8</c:f>
              <c:strCache>
                <c:ptCount val="5"/>
                <c:pt idx="0">
                  <c:v>VSS</c:v>
                </c:pt>
                <c:pt idx="1">
                  <c:v>VSŠ</c:v>
                </c:pt>
                <c:pt idx="2">
                  <c:v>SSS</c:v>
                </c:pt>
                <c:pt idx="3">
                  <c:v>KV</c:v>
                </c:pt>
                <c:pt idx="4">
                  <c:v>NKV</c:v>
                </c:pt>
              </c:strCache>
            </c:strRef>
          </c:cat>
          <c:val>
            <c:numRef>
              <c:f>'tablica (2)'!$C$4:$C$8</c:f>
              <c:numCache>
                <c:formatCode>#,##0.00</c:formatCode>
                <c:ptCount val="5"/>
                <c:pt idx="0">
                  <c:v>4</c:v>
                </c:pt>
                <c:pt idx="1">
                  <c:v>1</c:v>
                </c:pt>
                <c:pt idx="2">
                  <c:v>13</c:v>
                </c:pt>
                <c:pt idx="3">
                  <c:v>1</c:v>
                </c:pt>
                <c:pt idx="4">
                  <c:v>10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  <c:dispBlanksAs val="zero"/>
  </c:chart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49DB1-74F0-4F56-86BC-DA2BE33619BE}" type="datetimeFigureOut">
              <a:rPr lang="hr-HR" smtClean="0"/>
              <a:pPr/>
              <a:t>27.3.2020.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E1508-F3DD-4155-98BB-7C463497301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491983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5F3D68-C392-425A-B03A-1D8E15525476}" type="slidenum">
              <a:rPr lang="hr-HR" smtClean="0"/>
              <a:pPr>
                <a:defRPr/>
              </a:pPr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721777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694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699116" indent="-268891" defTabSz="8694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075563" indent="-215113" defTabSz="8694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505788" indent="-215113" defTabSz="8694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1936013" indent="-215113" defTabSz="8694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366239" indent="-215113" algn="ctr" defTabSz="869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796464" indent="-215113" algn="ctr" defTabSz="869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226689" indent="-215113" algn="ctr" defTabSz="869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656914" indent="-215113" algn="ctr" defTabSz="869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eaLnBrk="1" hangingPunct="1"/>
            <a:fld id="{79F58EC9-6855-44A1-87A2-C3046A8543E0}" type="slidenum">
              <a:rPr lang="hr-HR" smtClean="0">
                <a:latin typeface="Times New Roman" pitchFamily="18" charset="0"/>
              </a:rPr>
              <a:pPr eaLnBrk="1" hangingPunct="1"/>
              <a:t>2</a:t>
            </a:fld>
            <a:endParaRPr lang="hr-HR" dirty="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xmlns="" val="3361284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A0A3-1529-4D8B-A52E-0CF297E684B5}" type="datetimeFigureOut">
              <a:rPr lang="hr-HR" smtClean="0"/>
              <a:pPr/>
              <a:t>27.3.2020.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1456-3131-4C65-8ED7-79089049FED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482207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A0A3-1529-4D8B-A52E-0CF297E684B5}" type="datetimeFigureOut">
              <a:rPr lang="hr-HR" smtClean="0"/>
              <a:pPr/>
              <a:t>27.3.2020.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1456-3131-4C65-8ED7-79089049FED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724974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A0A3-1529-4D8B-A52E-0CF297E684B5}" type="datetimeFigureOut">
              <a:rPr lang="hr-HR" smtClean="0"/>
              <a:pPr/>
              <a:t>27.3.2020.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1456-3131-4C65-8ED7-79089049FED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01138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A0A3-1529-4D8B-A52E-0CF297E684B5}" type="datetimeFigureOut">
              <a:rPr lang="hr-HR" smtClean="0"/>
              <a:pPr/>
              <a:t>27.3.2020.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1456-3131-4C65-8ED7-79089049FED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3464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A0A3-1529-4D8B-A52E-0CF297E684B5}" type="datetimeFigureOut">
              <a:rPr lang="hr-HR" smtClean="0"/>
              <a:pPr/>
              <a:t>27.3.2020.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1456-3131-4C65-8ED7-79089049FED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81481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A0A3-1529-4D8B-A52E-0CF297E684B5}" type="datetimeFigureOut">
              <a:rPr lang="hr-HR" smtClean="0"/>
              <a:pPr/>
              <a:t>27.3.2020.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1456-3131-4C65-8ED7-79089049FED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338004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A0A3-1529-4D8B-A52E-0CF297E684B5}" type="datetimeFigureOut">
              <a:rPr lang="hr-HR" smtClean="0"/>
              <a:pPr/>
              <a:t>27.3.2020.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1456-3131-4C65-8ED7-79089049FED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214146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A0A3-1529-4D8B-A52E-0CF297E684B5}" type="datetimeFigureOut">
              <a:rPr lang="hr-HR" smtClean="0"/>
              <a:pPr/>
              <a:t>27.3.2020.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1456-3131-4C65-8ED7-79089049FED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09310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A0A3-1529-4D8B-A52E-0CF297E684B5}" type="datetimeFigureOut">
              <a:rPr lang="hr-HR" smtClean="0"/>
              <a:pPr/>
              <a:t>27.3.2020.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1456-3131-4C65-8ED7-79089049FED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417979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A0A3-1529-4D8B-A52E-0CF297E684B5}" type="datetimeFigureOut">
              <a:rPr lang="hr-HR" smtClean="0"/>
              <a:pPr/>
              <a:t>27.3.2020.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1456-3131-4C65-8ED7-79089049FED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841115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A0A3-1529-4D8B-A52E-0CF297E684B5}" type="datetimeFigureOut">
              <a:rPr lang="hr-HR" smtClean="0"/>
              <a:pPr/>
              <a:t>27.3.2020.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1456-3131-4C65-8ED7-79089049FED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243998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9A0A3-1529-4D8B-A52E-0CF297E684B5}" type="datetimeFigureOut">
              <a:rPr lang="hr-HR" smtClean="0"/>
              <a:pPr/>
              <a:t>27.3.2020.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11456-3131-4C65-8ED7-79089049FED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373426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8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685800" y="1775354"/>
            <a:ext cx="7772400" cy="198224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r>
              <a:rPr lang="hr-HR" b="1" dirty="0">
                <a:solidFill>
                  <a:srgbClr val="33CCFF"/>
                </a:solidFill>
                <a:latin typeface="Times New Roman" pitchFamily="18" charset="0"/>
              </a:rPr>
              <a:t/>
            </a:r>
            <a:br>
              <a:rPr lang="hr-HR" b="1" dirty="0">
                <a:solidFill>
                  <a:srgbClr val="33CCFF"/>
                </a:solidFill>
                <a:latin typeface="Times New Roman" pitchFamily="18" charset="0"/>
              </a:rPr>
            </a:br>
            <a:r>
              <a:rPr lang="hr-HR" sz="4900" b="1" dirty="0">
                <a:solidFill>
                  <a:srgbClr val="33CCFF"/>
                </a:solidFill>
                <a:latin typeface="Times New Roman" pitchFamily="18" charset="0"/>
                <a:cs typeface="Times New Roman" pitchFamily="18" charset="0"/>
              </a:rPr>
              <a:t>IZVJEŠĆE O POSLOVANJU </a:t>
            </a:r>
            <a:r>
              <a:rPr lang="hr-HR" sz="4900" b="1" dirty="0" smtClean="0">
                <a:solidFill>
                  <a:srgbClr val="33CCFF"/>
                </a:solidFill>
                <a:latin typeface="Times New Roman" pitchFamily="18" charset="0"/>
                <a:cs typeface="Times New Roman" pitchFamily="18" charset="0"/>
              </a:rPr>
              <a:t>KOM-ILOK D.O.O. </a:t>
            </a:r>
            <a:r>
              <a:rPr lang="hr-HR" sz="4900" b="1" dirty="0">
                <a:solidFill>
                  <a:srgbClr val="33CC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r-HR" sz="4900" b="1" dirty="0">
                <a:solidFill>
                  <a:srgbClr val="33CC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r-HR" sz="4900" b="1" dirty="0">
                <a:solidFill>
                  <a:srgbClr val="33CCFF"/>
                </a:solidFill>
                <a:latin typeface="Times New Roman" pitchFamily="18" charset="0"/>
                <a:cs typeface="Times New Roman" pitchFamily="18" charset="0"/>
              </a:rPr>
              <a:t>ZA 2018. GODINU</a:t>
            </a:r>
            <a:br>
              <a:rPr lang="hr-HR" sz="4900" b="1" dirty="0">
                <a:solidFill>
                  <a:srgbClr val="33CCFF"/>
                </a:solidFill>
                <a:latin typeface="Times New Roman" pitchFamily="18" charset="0"/>
                <a:cs typeface="Times New Roman" pitchFamily="18" charset="0"/>
              </a:rPr>
            </a:br>
            <a:endParaRPr lang="hr-HR" sz="3200" dirty="0">
              <a:solidFill>
                <a:srgbClr val="33CC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9185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warp dir="in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337345"/>
            <a:ext cx="7772400" cy="542396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hr-HR" dirty="0">
                <a:solidFill>
                  <a:srgbClr val="0094E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Sadržaj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357313"/>
            <a:ext cx="8064500" cy="2940348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 defTabSz="912813" eaLnBrk="1" hangingPunct="1">
              <a:defRPr/>
            </a:pPr>
            <a:r>
              <a:rPr lang="hr-HR" sz="2400" b="1" dirty="0">
                <a:solidFill>
                  <a:srgbClr val="7F7F7F"/>
                </a:solidFill>
                <a:latin typeface="Times New Roman" pitchFamily="18" charset="0"/>
                <a:cs typeface="Times New Roman" pitchFamily="18" charset="0"/>
              </a:rPr>
              <a:t>Kadrovi</a:t>
            </a:r>
          </a:p>
          <a:p>
            <a:pPr algn="l" defTabSz="912813" eaLnBrk="1" hangingPunct="1">
              <a:defRPr/>
            </a:pPr>
            <a:r>
              <a:rPr lang="hr-HR" sz="2400" b="1" dirty="0" smtClean="0">
                <a:solidFill>
                  <a:srgbClr val="7F7F7F"/>
                </a:solidFill>
                <a:latin typeface="Times New Roman" pitchFamily="18" charset="0"/>
                <a:cs typeface="Times New Roman" pitchFamily="18" charset="0"/>
              </a:rPr>
              <a:t>Rezultat </a:t>
            </a:r>
            <a:r>
              <a:rPr lang="hr-HR" sz="2400" b="1" dirty="0">
                <a:solidFill>
                  <a:srgbClr val="7F7F7F"/>
                </a:solidFill>
                <a:latin typeface="Times New Roman" pitchFamily="18" charset="0"/>
                <a:cs typeface="Times New Roman" pitchFamily="18" charset="0"/>
              </a:rPr>
              <a:t>poslovanja </a:t>
            </a:r>
            <a:r>
              <a:rPr lang="hr-HR" sz="2400" b="1" dirty="0" smtClean="0">
                <a:solidFill>
                  <a:srgbClr val="7F7F7F"/>
                </a:solidFill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hr-HR" sz="2400" b="1" dirty="0">
                <a:solidFill>
                  <a:srgbClr val="7F7F7F"/>
                </a:solidFill>
                <a:latin typeface="Times New Roman" pitchFamily="18" charset="0"/>
                <a:cs typeface="Times New Roman" pitchFamily="18" charset="0"/>
              </a:rPr>
              <a:t>2018. godini</a:t>
            </a:r>
          </a:p>
          <a:p>
            <a:pPr algn="l" defTabSz="912813" eaLnBrk="1" hangingPunct="1">
              <a:buFont typeface="Wingdings" pitchFamily="2" charset="2"/>
              <a:buNone/>
              <a:defRPr/>
            </a:pPr>
            <a:r>
              <a:rPr lang="hr-HR" sz="2400" b="1" dirty="0">
                <a:solidFill>
                  <a:srgbClr val="7F7F7F"/>
                </a:solidFill>
                <a:latin typeface="Times New Roman" pitchFamily="18" charset="0"/>
                <a:cs typeface="Times New Roman" pitchFamily="18" charset="0"/>
              </a:rPr>
              <a:t>Bilanca</a:t>
            </a:r>
          </a:p>
          <a:p>
            <a:pPr algn="l" defTabSz="912813" eaLnBrk="1" hangingPunct="1">
              <a:defRPr/>
            </a:pPr>
            <a:endParaRPr lang="hr-HR" sz="2400" b="1" dirty="0">
              <a:solidFill>
                <a:srgbClr val="7F7F7F"/>
              </a:solidFill>
            </a:endParaRPr>
          </a:p>
          <a:p>
            <a:pPr algn="l" defTabSz="912813" eaLnBrk="1" hangingPunct="1">
              <a:defRPr/>
            </a:pPr>
            <a:endParaRPr lang="hr-HR" sz="2400" dirty="0">
              <a:solidFill>
                <a:srgbClr val="7F7F7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6432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" name="Rectangle 143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457730"/>
            <a:ext cx="8229600" cy="1103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defTabSz="912813" eaLnBrk="1" hangingPunct="1"/>
            <a:r>
              <a:rPr lang="hr-HR" sz="3000" dirty="0">
                <a:solidFill>
                  <a:srgbClr val="0094E0"/>
                </a:solidFill>
                <a:latin typeface="Times New Roman" pitchFamily="18" charset="0"/>
                <a:cs typeface="Times New Roman" pitchFamily="18" charset="0"/>
              </a:rPr>
              <a:t>Udio radnika prema stručnoj spremi na dan </a:t>
            </a:r>
            <a:br>
              <a:rPr lang="hr-HR" sz="3000" dirty="0">
                <a:solidFill>
                  <a:srgbClr val="0094E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r-HR" sz="3000" dirty="0">
                <a:solidFill>
                  <a:srgbClr val="0094E0"/>
                </a:solidFill>
                <a:latin typeface="Times New Roman" pitchFamily="18" charset="0"/>
                <a:cs typeface="Times New Roman" pitchFamily="18" charset="0"/>
              </a:rPr>
              <a:t>31.12.2018. godine</a:t>
            </a:r>
          </a:p>
        </p:txBody>
      </p:sp>
      <p:graphicFrame>
        <p:nvGraphicFramePr>
          <p:cNvPr id="5" name="Grafikon 4">
            <a:extLst>
              <a:ext uri="{FF2B5EF4-FFF2-40B4-BE49-F238E27FC236}">
                <a16:creationId xmlns:a16="http://schemas.microsoft.com/office/drawing/2014/main" xmlns="" id="{64F26F74-3855-4358-A8C3-7728C0FB2B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188094344"/>
              </p:ext>
            </p:extLst>
          </p:nvPr>
        </p:nvGraphicFramePr>
        <p:xfrm>
          <a:off x="1691680" y="1566208"/>
          <a:ext cx="5328592" cy="369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/>
          <p:nvPr/>
        </p:nvGraphicFramePr>
        <p:xfrm>
          <a:off x="2123728" y="1993404"/>
          <a:ext cx="4968552" cy="3048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1691680" y="1777380"/>
          <a:ext cx="5832648" cy="3264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639032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 txBox="1">
            <a:spLocks noGrp="1"/>
          </p:cNvSpPr>
          <p:nvPr/>
        </p:nvSpPr>
        <p:spPr bwMode="auto">
          <a:xfrm>
            <a:off x="468313" y="5197740"/>
            <a:ext cx="2133600" cy="3968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endParaRPr lang="en-US" sz="14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lNova Demi Bold" pitchFamily="2" charset="2"/>
            </a:endParaRPr>
          </a:p>
        </p:txBody>
      </p:sp>
      <p:sp>
        <p:nvSpPr>
          <p:cNvPr id="5" name="Footer Placeholder 3"/>
          <p:cNvSpPr txBox="1">
            <a:spLocks noGrp="1"/>
          </p:cNvSpPr>
          <p:nvPr/>
        </p:nvSpPr>
        <p:spPr bwMode="auto">
          <a:xfrm>
            <a:off x="3124200" y="5204354"/>
            <a:ext cx="2895600" cy="3968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4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lNova Demi Bold" pitchFamily="2" charset="2"/>
            </a:endParaRPr>
          </a:p>
        </p:txBody>
      </p:sp>
      <p:sp>
        <p:nvSpPr>
          <p:cNvPr id="6" name="Slide Number Placeholder 4"/>
          <p:cNvSpPr txBox="1">
            <a:spLocks noGrp="1"/>
          </p:cNvSpPr>
          <p:nvPr/>
        </p:nvSpPr>
        <p:spPr bwMode="auto">
          <a:xfrm>
            <a:off x="6553200" y="5204354"/>
            <a:ext cx="2133600" cy="3968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en-US" sz="14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lNova Demi Bold" pitchFamily="2" charset="2"/>
            </a:endParaRP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481236"/>
            <a:ext cx="8229600" cy="107288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 defTabSz="912813" eaLnBrk="1" hangingPunct="1">
              <a:defRPr/>
            </a:pPr>
            <a:r>
              <a:rPr lang="hr-HR" sz="4000" dirty="0">
                <a:solidFill>
                  <a:srgbClr val="0094E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Rezultat poslovanja </a:t>
            </a:r>
            <a:r>
              <a:rPr lang="hr-HR" sz="4000" dirty="0" smtClean="0">
                <a:solidFill>
                  <a:srgbClr val="0094E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u </a:t>
            </a:r>
            <a:r>
              <a:rPr lang="hr-HR" sz="4000" dirty="0">
                <a:solidFill>
                  <a:srgbClr val="0094E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2018. godini</a:t>
            </a:r>
          </a:p>
        </p:txBody>
      </p:sp>
      <p:graphicFrame>
        <p:nvGraphicFramePr>
          <p:cNvPr id="53293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43675413"/>
              </p:ext>
            </p:extLst>
          </p:nvPr>
        </p:nvGraphicFramePr>
        <p:xfrm>
          <a:off x="1860550" y="2017407"/>
          <a:ext cx="5422900" cy="1788583"/>
        </p:xfrm>
        <a:graphic>
          <a:graphicData uri="http://schemas.openxmlformats.org/drawingml/2006/table">
            <a:tbl>
              <a:tblPr/>
              <a:tblGrid>
                <a:gridCol w="22320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54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954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19365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-106" charset="-128"/>
                      </a:endParaRP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2017. 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2018.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6406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Ukupni prihod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4.162.277,52</a:t>
                      </a:r>
                      <a:endParaRPr kumimoji="0" lang="sr-Latn-R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-106" charset="-128"/>
                      </a:endParaRP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3.807.899,90</a:t>
                      </a:r>
                      <a:endParaRPr kumimoji="0" lang="sr-Latn-R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-106" charset="-128"/>
                      </a:endParaRP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6406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Ukupni rashod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3.989.720,53</a:t>
                      </a:r>
                      <a:endParaRPr kumimoji="0" lang="sr-Latn-R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-106" charset="-128"/>
                      </a:endParaRP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4.343.503,89</a:t>
                      </a:r>
                      <a:endParaRPr kumimoji="0" lang="sr-Latn-R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-106" charset="-128"/>
                      </a:endParaRP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6406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Dobit / Gubitak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172.556,99</a:t>
                      </a:r>
                      <a:endParaRPr kumimoji="0" lang="sr-Latn-RS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-106" charset="-128"/>
                      </a:endParaRP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-535.603,99</a:t>
                      </a:r>
                      <a:endParaRPr kumimoji="0" lang="sr-Latn-RS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-106" charset="-128"/>
                      </a:endParaRP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40246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3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3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3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3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3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468313" y="119063"/>
            <a:ext cx="8189912" cy="81888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2813" eaLnBrk="1" hangingPunct="1">
              <a:defRPr/>
            </a:pPr>
            <a:r>
              <a:rPr lang="hr-HR" sz="4000" dirty="0">
                <a:solidFill>
                  <a:srgbClr val="0094E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Bilanca stanja na dan 31.12.2018. </a:t>
            </a:r>
          </a:p>
        </p:txBody>
      </p:sp>
      <p:graphicFrame>
        <p:nvGraphicFramePr>
          <p:cNvPr id="48270" name="Group 1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54808188"/>
              </p:ext>
            </p:extLst>
          </p:nvPr>
        </p:nvGraphicFramePr>
        <p:xfrm>
          <a:off x="1691680" y="1057300"/>
          <a:ext cx="5616624" cy="2848020"/>
        </p:xfrm>
        <a:graphic>
          <a:graphicData uri="http://schemas.openxmlformats.org/drawingml/2006/table">
            <a:tbl>
              <a:tblPr/>
              <a:tblGrid>
                <a:gridCol w="30243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12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10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4645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-106" charset="-128"/>
                      </a:endParaRP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2017.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2018.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893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Dugotrajna imovina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4.050.498</a:t>
                      </a:r>
                      <a:endParaRPr kumimoji="0" lang="sr-Latn-R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-106" charset="-128"/>
                      </a:endParaRP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4.037.866</a:t>
                      </a:r>
                      <a:endParaRPr kumimoji="0" lang="sr-Latn-R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-106" charset="-128"/>
                      </a:endParaRP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514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Kratkotrajna imovina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4.159.114</a:t>
                      </a:r>
                      <a:endParaRPr kumimoji="0" lang="sr-Latn-R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-106" charset="-128"/>
                      </a:endParaRP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3.658.732</a:t>
                      </a:r>
                      <a:endParaRPr kumimoji="0" lang="sr-Latn-R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-106" charset="-128"/>
                      </a:endParaRP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939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AKTIVA*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8.209.612</a:t>
                      </a:r>
                      <a:endParaRPr kumimoji="0" lang="sr-Latn-R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-106" charset="-128"/>
                      </a:endParaRP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7.706.814</a:t>
                      </a:r>
                      <a:endParaRPr kumimoji="0" lang="sr-Latn-R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-106" charset="-128"/>
                      </a:endParaRP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264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Kapital i rezerve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6.550,136</a:t>
                      </a:r>
                      <a:endParaRPr kumimoji="0" lang="sr-Latn-R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-106" charset="-128"/>
                      </a:endParaRP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6.014.532</a:t>
                      </a:r>
                      <a:endParaRPr kumimoji="0" lang="sr-Latn-R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-106" charset="-128"/>
                      </a:endParaRP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233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Dugoročne obveze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160.074</a:t>
                      </a:r>
                      <a:endParaRPr kumimoji="0" lang="sr-Latn-R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-106" charset="-128"/>
                      </a:endParaRP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69.045</a:t>
                      </a:r>
                      <a:endParaRPr kumimoji="0" lang="sr-Latn-R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-106" charset="-128"/>
                      </a:endParaRP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264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Kratkoročne obveze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534.122</a:t>
                      </a:r>
                      <a:endParaRPr kumimoji="0" lang="sr-Latn-R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-106" charset="-128"/>
                      </a:endParaRP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741.986</a:t>
                      </a:r>
                      <a:endParaRPr kumimoji="0" lang="sr-Latn-R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-106" charset="-128"/>
                      </a:endParaRP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615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Odgođena plaćanja troškova i prihod budućega razdoblja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965.280</a:t>
                      </a:r>
                      <a:endParaRPr kumimoji="0" lang="sr-Latn-R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-106" charset="-128"/>
                      </a:endParaRP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881.251</a:t>
                      </a:r>
                      <a:endParaRPr kumimoji="0" lang="sr-Latn-R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-106" charset="-128"/>
                      </a:endParaRP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143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PASIVA*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8.209.612</a:t>
                      </a:r>
                      <a:endParaRPr kumimoji="0" lang="sr-Latn-R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-106" charset="-128"/>
                      </a:endParaRP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7.706.814</a:t>
                      </a:r>
                      <a:endParaRPr kumimoji="0" lang="sr-Latn-R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-106" charset="-128"/>
                      </a:endParaRP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39623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8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8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48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1966</TotalTime>
  <Words>90</Words>
  <Application>Microsoft Office PowerPoint</Application>
  <PresentationFormat>On-screen Show (16:10)</PresentationFormat>
  <Paragraphs>47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Tema sustava Office</vt:lpstr>
      <vt:lpstr> IZVJEŠĆE O POSLOVANJU KOM-ILOK D.O.O.  ZA 2018. GODINU </vt:lpstr>
      <vt:lpstr>Sadržaj</vt:lpstr>
      <vt:lpstr>Udio radnika prema stručnoj spremi na dan  31.12.2018. godine</vt:lpstr>
      <vt:lpstr>Rezultat poslovanja u 2018. godini</vt:lpstr>
      <vt:lpstr>Bilanca stanja na dan 31.12.2018.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IZVJEŠĆE O POSLOVANJU ZA 2012. GODINU</dc:title>
  <dc:creator>Dubravka Kalamir</dc:creator>
  <cp:lastModifiedBy>Manuela</cp:lastModifiedBy>
  <cp:revision>185</cp:revision>
  <dcterms:created xsi:type="dcterms:W3CDTF">2013-06-19T11:41:47Z</dcterms:created>
  <dcterms:modified xsi:type="dcterms:W3CDTF">2020-03-27T09:43:17Z</dcterms:modified>
</cp:coreProperties>
</file>